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57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59" r:id="rId17"/>
    <p:sldId id="273" r:id="rId18"/>
    <p:sldId id="274" r:id="rId19"/>
    <p:sldId id="275" r:id="rId20"/>
    <p:sldId id="276" r:id="rId21"/>
    <p:sldId id="277" r:id="rId22"/>
    <p:sldId id="278" r:id="rId23"/>
    <p:sldId id="260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9/23/17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9"/>
            <a:ext cx="8637073" cy="1467566"/>
          </a:xfrm>
        </p:spPr>
        <p:txBody>
          <a:bodyPr>
            <a:normAutofit/>
          </a:bodyPr>
          <a:lstStyle/>
          <a:p>
            <a:r>
              <a:rPr lang="en-US" sz="6000" dirty="0" smtClean="0"/>
              <a:t>Reformation survey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II: Reformation outside </a:t>
            </a:r>
            <a:r>
              <a:rPr lang="en-US" dirty="0" err="1" smtClean="0"/>
              <a:t>germany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03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Calvin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Basel began gradual transition to Protestantism</a:t>
            </a:r>
          </a:p>
          <a:p>
            <a:r>
              <a:rPr lang="en-US" sz="3200" dirty="0" smtClean="0"/>
              <a:t>Begins what will become </a:t>
            </a:r>
            <a:r>
              <a:rPr lang="en-US" sz="3200" i="1" dirty="0" smtClean="0"/>
              <a:t>Institutes of Christian Religion</a:t>
            </a:r>
            <a:endParaRPr lang="en-US" sz="3200" dirty="0" smtClean="0"/>
          </a:p>
          <a:p>
            <a:r>
              <a:rPr lang="en-US" sz="3200" dirty="0" smtClean="0"/>
              <a:t>1536 invited to stay in Geneva and help Protestantism</a:t>
            </a:r>
          </a:p>
          <a:p>
            <a:r>
              <a:rPr lang="en-US" sz="3200" dirty="0" smtClean="0"/>
              <a:t>1538 kicked out of Geneva over excommunication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60789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Calvin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5207405" cy="345061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Refuge in Strasbourg</a:t>
            </a:r>
          </a:p>
          <a:p>
            <a:r>
              <a:rPr lang="en-US" sz="3200" dirty="0" smtClean="0"/>
              <a:t>Pastor for French refugees</a:t>
            </a:r>
          </a:p>
          <a:p>
            <a:r>
              <a:rPr lang="en-US" sz="3200" dirty="0" smtClean="0"/>
              <a:t>1541 invited back to Geneva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7291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Calvin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Town council enacts </a:t>
            </a:r>
            <a:r>
              <a:rPr lang="en-US" sz="2800" i="1" dirty="0"/>
              <a:t>Ecclesiastical Ordinances</a:t>
            </a:r>
            <a:endParaRPr lang="en-US" sz="2800" dirty="0"/>
          </a:p>
          <a:p>
            <a:pPr lvl="1"/>
            <a:r>
              <a:rPr lang="en-US" sz="2400" dirty="0"/>
              <a:t>Education of townspeople, especially children</a:t>
            </a:r>
          </a:p>
          <a:p>
            <a:pPr lvl="1"/>
            <a:r>
              <a:rPr lang="en-US" sz="2400" dirty="0"/>
              <a:t>Church order</a:t>
            </a:r>
          </a:p>
          <a:p>
            <a:pPr lvl="2"/>
            <a:r>
              <a:rPr lang="en-US" sz="2000" dirty="0"/>
              <a:t>Pastors, teachers, elders, and deacons</a:t>
            </a:r>
          </a:p>
          <a:p>
            <a:pPr lvl="1"/>
            <a:r>
              <a:rPr lang="en-US" sz="2400" dirty="0"/>
              <a:t>Civil life to conform to God’s law</a:t>
            </a:r>
          </a:p>
          <a:p>
            <a:pPr lvl="2"/>
            <a:r>
              <a:rPr lang="en-US" sz="2000" dirty="0"/>
              <a:t>Measures against gambling, dancing, and swearing</a:t>
            </a:r>
          </a:p>
        </p:txBody>
      </p:sp>
    </p:spTree>
    <p:extLst>
      <p:ext uri="{BB962C8B-B14F-4D97-AF65-F5344CB8AC3E}">
        <p14:creationId xmlns:p14="http://schemas.microsoft.com/office/powerpoint/2010/main" val="225617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Calvin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Theology that agreed with Luther</a:t>
            </a:r>
          </a:p>
          <a:p>
            <a:pPr lvl="1"/>
            <a:r>
              <a:rPr lang="en-US" sz="3200" dirty="0" smtClean="0"/>
              <a:t>Original sin</a:t>
            </a:r>
          </a:p>
          <a:p>
            <a:pPr lvl="1"/>
            <a:r>
              <a:rPr lang="en-US" sz="3200" i="1" dirty="0" smtClean="0"/>
              <a:t>Sola scriptura</a:t>
            </a:r>
            <a:endParaRPr lang="en-US" sz="3200" dirty="0" smtClean="0"/>
          </a:p>
          <a:p>
            <a:pPr lvl="1"/>
            <a:r>
              <a:rPr lang="en-US" sz="3200" dirty="0" smtClean="0"/>
              <a:t>Necessity of grace</a:t>
            </a:r>
          </a:p>
          <a:p>
            <a:pPr lvl="1"/>
            <a:r>
              <a:rPr lang="en-US" sz="3200" dirty="0" smtClean="0"/>
              <a:t>Justification by faith alone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8808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Calvin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Theological differences</a:t>
            </a:r>
          </a:p>
          <a:p>
            <a:pPr lvl="1"/>
            <a:r>
              <a:rPr lang="en-US" sz="2800" dirty="0" smtClean="0"/>
              <a:t>Double predestination</a:t>
            </a:r>
          </a:p>
          <a:p>
            <a:pPr lvl="1"/>
            <a:r>
              <a:rPr lang="en-US" sz="2800" dirty="0" smtClean="0"/>
              <a:t>Spiritual Eucharist</a:t>
            </a:r>
          </a:p>
          <a:p>
            <a:pPr lvl="1"/>
            <a:r>
              <a:rPr lang="en-US" sz="2800" dirty="0" smtClean="0"/>
              <a:t>Authority of clergy</a:t>
            </a:r>
          </a:p>
          <a:p>
            <a:pPr lvl="1"/>
            <a:r>
              <a:rPr lang="en-US" sz="2800" dirty="0" smtClean="0"/>
              <a:t>Necessity of holy life</a:t>
            </a:r>
          </a:p>
          <a:p>
            <a:pPr lvl="1"/>
            <a:r>
              <a:rPr lang="en-US" sz="2800" dirty="0" smtClean="0"/>
              <a:t>Worldly institutions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4921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Calvinism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Dominant form of Protestantism in Europe</a:t>
            </a:r>
          </a:p>
          <a:p>
            <a:r>
              <a:rPr lang="en-US" sz="3200" dirty="0" smtClean="0"/>
              <a:t>Highly influential in England</a:t>
            </a:r>
          </a:p>
          <a:p>
            <a:r>
              <a:rPr lang="en-US" sz="3200" dirty="0" smtClean="0"/>
              <a:t>Basis for Puritanism</a:t>
            </a:r>
          </a:p>
          <a:p>
            <a:r>
              <a:rPr lang="en-US" sz="3200" dirty="0" smtClean="0"/>
              <a:t>Huge effect on USA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0022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Thomas Cranmer</a:t>
            </a:r>
            <a:br>
              <a:rPr lang="en-US" dirty="0" smtClean="0"/>
            </a:br>
            <a:r>
              <a:rPr lang="en-US" dirty="0" smtClean="0"/>
              <a:t>1489-1556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Born in </a:t>
            </a:r>
            <a:r>
              <a:rPr lang="en-US" sz="2800" dirty="0" err="1" smtClean="0"/>
              <a:t>Aslacton</a:t>
            </a:r>
            <a:r>
              <a:rPr lang="en-US" sz="2800" dirty="0" smtClean="0"/>
              <a:t>, England</a:t>
            </a:r>
          </a:p>
          <a:p>
            <a:r>
              <a:rPr lang="en-US" sz="2800" dirty="0" smtClean="0"/>
              <a:t>Family was low ranking gentry</a:t>
            </a:r>
          </a:p>
          <a:p>
            <a:r>
              <a:rPr lang="en-US" sz="2800" dirty="0" smtClean="0"/>
              <a:t>Thomas had to go to the church (2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son)</a:t>
            </a:r>
          </a:p>
          <a:p>
            <a:r>
              <a:rPr lang="en-US" sz="2800" dirty="0" smtClean="0"/>
              <a:t>Fellowship at Jesus College</a:t>
            </a:r>
          </a:p>
          <a:p>
            <a:r>
              <a:rPr lang="en-US" sz="2800" dirty="0" smtClean="0"/>
              <a:t>Met w/ Tyndale, Barnes and </a:t>
            </a:r>
            <a:r>
              <a:rPr lang="en-US" sz="2800" dirty="0" err="1" smtClean="0"/>
              <a:t>Bilney</a:t>
            </a:r>
            <a:endParaRPr lang="en-US" sz="2800" dirty="0" smtClean="0"/>
          </a:p>
          <a:p>
            <a:pPr lvl="1"/>
            <a:r>
              <a:rPr lang="en-US" sz="2400" dirty="0" smtClean="0"/>
              <a:t>Little Germany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3749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Henry VIII</a:t>
            </a:r>
          </a:p>
          <a:p>
            <a:pPr lvl="1"/>
            <a:r>
              <a:rPr lang="en-US" sz="2800" dirty="0" smtClean="0"/>
              <a:t>Married Catherine of Aragon</a:t>
            </a:r>
          </a:p>
          <a:p>
            <a:pPr lvl="1"/>
            <a:r>
              <a:rPr lang="en-US" sz="2800" dirty="0" smtClean="0"/>
              <a:t>No sons</a:t>
            </a:r>
          </a:p>
          <a:p>
            <a:pPr lvl="1"/>
            <a:r>
              <a:rPr lang="en-US" sz="2800" dirty="0" smtClean="0"/>
              <a:t>Wanted to marry Anne </a:t>
            </a:r>
            <a:r>
              <a:rPr lang="en-US" sz="2800" dirty="0" err="1" smtClean="0"/>
              <a:t>Bolyn</a:t>
            </a:r>
            <a:endParaRPr lang="en-US" sz="2800" dirty="0" smtClean="0"/>
          </a:p>
          <a:p>
            <a:pPr lvl="1"/>
            <a:r>
              <a:rPr lang="en-US" sz="2800" dirty="0" smtClean="0"/>
              <a:t>Luther advised strongly against divorce</a:t>
            </a:r>
          </a:p>
          <a:p>
            <a:pPr lvl="2"/>
            <a:r>
              <a:rPr lang="en-US" sz="2600" dirty="0" smtClean="0"/>
              <a:t>Said polygamy would be preferable</a:t>
            </a:r>
          </a:p>
          <a:p>
            <a:pPr lvl="2"/>
            <a:r>
              <a:rPr lang="en-US" sz="2600" dirty="0" smtClean="0"/>
              <a:t>Melanchthon advised polygamy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72516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1529 Cranmer meets Henry</a:t>
            </a:r>
          </a:p>
          <a:p>
            <a:r>
              <a:rPr lang="en-US" dirty="0" smtClean="0"/>
              <a:t>1532 Cranmer sent to Emperor Charles V</a:t>
            </a:r>
          </a:p>
          <a:p>
            <a:pPr lvl="1"/>
            <a:r>
              <a:rPr lang="en-US" dirty="0" smtClean="0"/>
              <a:t>Meets with German reformers</a:t>
            </a:r>
          </a:p>
          <a:p>
            <a:r>
              <a:rPr lang="en-US" dirty="0" smtClean="0"/>
              <a:t>1532 </a:t>
            </a:r>
            <a:r>
              <a:rPr lang="en-US" dirty="0" err="1" smtClean="0"/>
              <a:t>Archibishop</a:t>
            </a:r>
            <a:r>
              <a:rPr lang="en-US" dirty="0" smtClean="0"/>
              <a:t> </a:t>
            </a:r>
            <a:r>
              <a:rPr lang="en-US" dirty="0" err="1" smtClean="0"/>
              <a:t>Warham</a:t>
            </a:r>
            <a:r>
              <a:rPr lang="en-US" dirty="0" smtClean="0"/>
              <a:t> dies</a:t>
            </a:r>
          </a:p>
          <a:p>
            <a:pPr lvl="1"/>
            <a:r>
              <a:rPr lang="en-US" dirty="0" smtClean="0"/>
              <a:t>Cranmer appointed Archbishop of </a:t>
            </a:r>
            <a:r>
              <a:rPr lang="en-US" dirty="0" err="1" smtClean="0"/>
              <a:t>Cantebury</a:t>
            </a:r>
            <a:r>
              <a:rPr lang="en-US" dirty="0" smtClean="0"/>
              <a:t> (1533)</a:t>
            </a:r>
          </a:p>
          <a:p>
            <a:pPr lvl="1"/>
            <a:r>
              <a:rPr lang="en-US" dirty="0" smtClean="0"/>
              <a:t>Annuls marriage to Catherine and declares marriage to Anne valid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72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Marriages</a:t>
            </a:r>
          </a:p>
          <a:p>
            <a:pPr lvl="1"/>
            <a:r>
              <a:rPr lang="en-US" sz="3200" dirty="0" smtClean="0"/>
              <a:t>1536 Anne Boleyn</a:t>
            </a:r>
          </a:p>
          <a:p>
            <a:pPr lvl="1"/>
            <a:r>
              <a:rPr lang="en-US" sz="3200" dirty="0" smtClean="0"/>
              <a:t>1540 Anne of Cleves</a:t>
            </a:r>
          </a:p>
          <a:p>
            <a:pPr lvl="1"/>
            <a:r>
              <a:rPr lang="en-US" sz="3200" dirty="0" smtClean="0"/>
              <a:t>1542 Catherine Howard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9761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err="1" smtClean="0"/>
              <a:t>Huldrych</a:t>
            </a:r>
            <a:r>
              <a:rPr lang="en-US" dirty="0"/>
              <a:t> </a:t>
            </a:r>
            <a:r>
              <a:rPr lang="en-US" dirty="0" smtClean="0"/>
              <a:t>Zwingli</a:t>
            </a:r>
            <a:br>
              <a:rPr lang="en-US" dirty="0" smtClean="0"/>
            </a:br>
            <a:r>
              <a:rPr lang="en-US" dirty="0" smtClean="0"/>
              <a:t>1484-1531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8" y="1736033"/>
            <a:ext cx="9603275" cy="3450613"/>
          </a:xfrm>
        </p:spPr>
        <p:txBody>
          <a:bodyPr>
            <a:noAutofit/>
          </a:bodyPr>
          <a:lstStyle/>
          <a:p>
            <a:r>
              <a:rPr lang="en-US" sz="3200" dirty="0" smtClean="0"/>
              <a:t>Born in </a:t>
            </a:r>
            <a:r>
              <a:rPr lang="en-US" sz="3200" dirty="0" err="1" smtClean="0"/>
              <a:t>Wildaus</a:t>
            </a:r>
            <a:r>
              <a:rPr lang="en-US" sz="3200" dirty="0" smtClean="0"/>
              <a:t>, Switzerland</a:t>
            </a:r>
          </a:p>
          <a:p>
            <a:r>
              <a:rPr lang="en-US" sz="3200" dirty="0" smtClean="0"/>
              <a:t>2 uncles worked in the church</a:t>
            </a:r>
          </a:p>
          <a:p>
            <a:r>
              <a:rPr lang="en-US" sz="3200" dirty="0" smtClean="0"/>
              <a:t>Entered university system</a:t>
            </a:r>
          </a:p>
          <a:p>
            <a:r>
              <a:rPr lang="en-US" sz="3200" dirty="0" smtClean="0"/>
              <a:t>Dominicans tried to recruit for music</a:t>
            </a:r>
          </a:p>
          <a:p>
            <a:r>
              <a:rPr lang="en-US" sz="3200" dirty="0" smtClean="0"/>
              <a:t>Entered University in Vienna</a:t>
            </a:r>
          </a:p>
          <a:p>
            <a:r>
              <a:rPr lang="en-US" sz="3200" dirty="0" smtClean="0"/>
              <a:t>Expert in Greek, Latin, and Hebrew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87154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Henry separates from Rome in 1534</a:t>
            </a:r>
          </a:p>
          <a:p>
            <a:pPr lvl="1"/>
            <a:r>
              <a:rPr lang="en-US" dirty="0" smtClean="0"/>
              <a:t>Declares himself Supreme Head of the Church in England</a:t>
            </a:r>
          </a:p>
          <a:p>
            <a:r>
              <a:rPr lang="en-US" dirty="0" smtClean="0"/>
              <a:t>Assisted Cromwell in producing English Bible</a:t>
            </a:r>
          </a:p>
          <a:p>
            <a:pPr lvl="1"/>
            <a:r>
              <a:rPr lang="en-US" dirty="0" smtClean="0"/>
              <a:t>Mandatory in 1538</a:t>
            </a:r>
          </a:p>
          <a:p>
            <a:r>
              <a:rPr lang="en-US" dirty="0" smtClean="0"/>
              <a:t>1538 Cranmer abandons transubstantiation</a:t>
            </a:r>
          </a:p>
          <a:p>
            <a:r>
              <a:rPr lang="en-US" dirty="0" smtClean="0"/>
              <a:t>1547 accession of Edward VI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662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1547 </a:t>
            </a:r>
            <a:r>
              <a:rPr lang="en-US" i="1" dirty="0" smtClean="0"/>
              <a:t>Book of Homilies</a:t>
            </a:r>
            <a:endParaRPr lang="en-US" dirty="0" smtClean="0"/>
          </a:p>
          <a:p>
            <a:r>
              <a:rPr lang="en-US" dirty="0" smtClean="0"/>
              <a:t>1549 and 1552 </a:t>
            </a:r>
            <a:r>
              <a:rPr lang="en-US" i="1" dirty="0" smtClean="0"/>
              <a:t>English Book of Prayer</a:t>
            </a:r>
            <a:endParaRPr lang="en-US" dirty="0" smtClean="0"/>
          </a:p>
          <a:p>
            <a:r>
              <a:rPr lang="en-US" dirty="0" smtClean="0"/>
              <a:t>1553 </a:t>
            </a:r>
            <a:r>
              <a:rPr lang="en-US" i="1" dirty="0" smtClean="0"/>
              <a:t>Forty-Two Articles</a:t>
            </a:r>
            <a:endParaRPr lang="en-US" dirty="0" smtClean="0"/>
          </a:p>
          <a:p>
            <a:pPr lvl="1"/>
            <a:r>
              <a:rPr lang="en-US" dirty="0" smtClean="0"/>
              <a:t>Later reduced to 39 and accepted by Anglican Church</a:t>
            </a:r>
          </a:p>
          <a:p>
            <a:r>
              <a:rPr lang="en-US" dirty="0" smtClean="0"/>
              <a:t>November 1553 executed for heresy by Queen Mary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767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Theology</a:t>
            </a:r>
          </a:p>
          <a:p>
            <a:pPr lvl="1"/>
            <a:r>
              <a:rPr lang="en-US" sz="2800" dirty="0" smtClean="0"/>
              <a:t>Mix of evangelical and reformed</a:t>
            </a:r>
          </a:p>
          <a:p>
            <a:pPr lvl="1"/>
            <a:r>
              <a:rPr lang="en-US" sz="2800" dirty="0" smtClean="0"/>
              <a:t>Liturgy and vestments look </a:t>
            </a:r>
            <a:r>
              <a:rPr lang="en-US" sz="2800" dirty="0" err="1" smtClean="0"/>
              <a:t>Catholicish</a:t>
            </a:r>
            <a:endParaRPr lang="en-US" sz="2800" dirty="0" smtClean="0"/>
          </a:p>
          <a:p>
            <a:pPr lvl="1"/>
            <a:r>
              <a:rPr lang="en-US" sz="2800" dirty="0" smtClean="0"/>
              <a:t>Trinity and justification = Augsburg</a:t>
            </a:r>
          </a:p>
          <a:p>
            <a:pPr lvl="1"/>
            <a:r>
              <a:rPr lang="en-US" sz="2800" dirty="0" smtClean="0"/>
              <a:t>Eucharist and Predestination = Calvinist</a:t>
            </a:r>
          </a:p>
          <a:p>
            <a:pPr lvl="1"/>
            <a:r>
              <a:rPr lang="en-US" sz="2800" dirty="0" smtClean="0"/>
              <a:t>Still used by the Anglican Church and Church of Ireland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0165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Knox</a:t>
            </a:r>
            <a:br>
              <a:rPr lang="en-US" dirty="0" smtClean="0"/>
            </a:br>
            <a:r>
              <a:rPr lang="en-US" dirty="0" smtClean="0"/>
              <a:t>c. 1514 - 1572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Born Haddington, Scotland</a:t>
            </a:r>
          </a:p>
          <a:p>
            <a:r>
              <a:rPr lang="en-US" dirty="0" smtClean="0"/>
              <a:t>Little known about his early life</a:t>
            </a:r>
          </a:p>
          <a:p>
            <a:r>
              <a:rPr lang="en-US" dirty="0" smtClean="0"/>
              <a:t>University of St.  Andrews</a:t>
            </a:r>
          </a:p>
          <a:p>
            <a:r>
              <a:rPr lang="en-US" dirty="0" smtClean="0"/>
              <a:t>Priests orders 1540</a:t>
            </a:r>
          </a:p>
          <a:p>
            <a:r>
              <a:rPr lang="en-US" dirty="0" smtClean="0"/>
              <a:t>Contact with George </a:t>
            </a:r>
            <a:r>
              <a:rPr lang="en-US" dirty="0" err="1" smtClean="0"/>
              <a:t>Wishart</a:t>
            </a:r>
            <a:endParaRPr lang="en-US" dirty="0" smtClean="0"/>
          </a:p>
          <a:p>
            <a:pPr lvl="1"/>
            <a:r>
              <a:rPr lang="en-US" dirty="0" err="1" smtClean="0"/>
              <a:t>Wishart</a:t>
            </a:r>
            <a:r>
              <a:rPr lang="en-US" dirty="0" smtClean="0"/>
              <a:t> a Reformed leader</a:t>
            </a:r>
          </a:p>
          <a:p>
            <a:pPr lvl="1"/>
            <a:r>
              <a:rPr lang="en-US" dirty="0" smtClean="0"/>
              <a:t>Martyred 1546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348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557093"/>
            <a:ext cx="9603275" cy="1049235"/>
          </a:xfrm>
        </p:spPr>
        <p:txBody>
          <a:bodyPr/>
          <a:lstStyle/>
          <a:p>
            <a:r>
              <a:rPr lang="en-US" dirty="0" smtClean="0"/>
              <a:t>Knox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8" y="1832852"/>
            <a:ext cx="10209711" cy="4169915"/>
          </a:xfrm>
        </p:spPr>
        <p:txBody>
          <a:bodyPr>
            <a:noAutofit/>
          </a:bodyPr>
          <a:lstStyle/>
          <a:p>
            <a:r>
              <a:rPr lang="en-US" sz="2400" dirty="0" smtClean="0"/>
              <a:t>Helped in the formulation of the 42 Articles</a:t>
            </a:r>
          </a:p>
          <a:p>
            <a:pPr lvl="1"/>
            <a:r>
              <a:rPr lang="en-US" sz="2000" dirty="0" smtClean="0"/>
              <a:t>Especially against corporal presence in the Eucharist</a:t>
            </a:r>
          </a:p>
          <a:p>
            <a:r>
              <a:rPr lang="en-US" sz="2400" dirty="0" smtClean="0"/>
              <a:t>Preached in London, Kent, and Buckinghamshire</a:t>
            </a:r>
          </a:p>
          <a:p>
            <a:r>
              <a:rPr lang="en-US" sz="2400" dirty="0" smtClean="0"/>
              <a:t>Fled England when Mary ascended</a:t>
            </a:r>
          </a:p>
          <a:p>
            <a:r>
              <a:rPr lang="en-US" sz="2400" dirty="0"/>
              <a:t>Developed his ideas of resistance to leaders who oppose “true religion</a:t>
            </a:r>
            <a:r>
              <a:rPr lang="en-US" sz="2400" dirty="0" smtClean="0"/>
              <a:t>”</a:t>
            </a:r>
          </a:p>
          <a:p>
            <a:pPr lvl="1"/>
            <a:r>
              <a:rPr lang="en-US" sz="2000" dirty="0" smtClean="0"/>
              <a:t>Justifiable Resistance</a:t>
            </a:r>
            <a:endParaRPr lang="en-US" sz="2000" dirty="0"/>
          </a:p>
          <a:p>
            <a:r>
              <a:rPr lang="en-US" sz="2400" dirty="0" smtClean="0"/>
              <a:t>Preached in Geneva</a:t>
            </a:r>
          </a:p>
          <a:p>
            <a:r>
              <a:rPr lang="en-US" sz="2400" dirty="0" smtClean="0"/>
              <a:t>1559 return to Scotland</a:t>
            </a:r>
          </a:p>
        </p:txBody>
      </p:sp>
    </p:spTree>
    <p:extLst>
      <p:ext uri="{BB962C8B-B14F-4D97-AF65-F5344CB8AC3E}">
        <p14:creationId xmlns:p14="http://schemas.microsoft.com/office/powerpoint/2010/main" val="1825294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French non-sense</a:t>
            </a:r>
          </a:p>
          <a:p>
            <a:pPr lvl="1"/>
            <a:r>
              <a:rPr lang="en-US" dirty="0" smtClean="0"/>
              <a:t>Alliances with the French threatened Scottish </a:t>
            </a:r>
            <a:r>
              <a:rPr lang="en-US" dirty="0" err="1" smtClean="0"/>
              <a:t>sovreignity</a:t>
            </a:r>
            <a:endParaRPr lang="en-US" dirty="0" smtClean="0"/>
          </a:p>
          <a:p>
            <a:pPr lvl="1"/>
            <a:r>
              <a:rPr lang="en-US" dirty="0" smtClean="0"/>
              <a:t>Knox struck a deal with Elizabeth I</a:t>
            </a:r>
          </a:p>
          <a:p>
            <a:pPr lvl="1"/>
            <a:r>
              <a:rPr lang="en-US" dirty="0" smtClean="0"/>
              <a:t>French give up on Scotland</a:t>
            </a:r>
          </a:p>
          <a:p>
            <a:pPr lvl="1"/>
            <a:r>
              <a:rPr lang="en-US" dirty="0" smtClean="0"/>
              <a:t>Treaty pulls French and English troops out of Scotland</a:t>
            </a:r>
          </a:p>
          <a:p>
            <a:r>
              <a:rPr lang="en-US" dirty="0" smtClean="0"/>
              <a:t>Scottish Parliament</a:t>
            </a:r>
          </a:p>
          <a:p>
            <a:pPr lvl="1"/>
            <a:r>
              <a:rPr lang="en-US" dirty="0" smtClean="0"/>
              <a:t>Scots Confession (Knox)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19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76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Zwingli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80" y="2015732"/>
            <a:ext cx="4916948" cy="3450613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Corresponded with Erasmus</a:t>
            </a:r>
          </a:p>
          <a:p>
            <a:r>
              <a:rPr lang="en-US" sz="3200" dirty="0" smtClean="0"/>
              <a:t>Entered the priesthood in 1506 at Glarus</a:t>
            </a:r>
          </a:p>
          <a:p>
            <a:r>
              <a:rPr lang="en-US" sz="3200" dirty="0" smtClean="0"/>
              <a:t>Left Glarus in 1516 over mercenary</a:t>
            </a:r>
          </a:p>
          <a:p>
            <a:r>
              <a:rPr lang="en-US" sz="3200" dirty="0" smtClean="0"/>
              <a:t>Took up new post at </a:t>
            </a:r>
            <a:r>
              <a:rPr lang="en-US" sz="3200" dirty="0" err="1" smtClean="0"/>
              <a:t>Einseideln</a:t>
            </a:r>
            <a:endParaRPr lang="en-US" sz="3200" dirty="0" smtClean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6175" y="0"/>
            <a:ext cx="30607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20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Zwingli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1518 Indulgence Crisis</a:t>
            </a:r>
          </a:p>
          <a:p>
            <a:r>
              <a:rPr lang="en-US" sz="3200" dirty="0" err="1"/>
              <a:t>Bernhardin</a:t>
            </a:r>
            <a:r>
              <a:rPr lang="en-US" sz="3200" dirty="0"/>
              <a:t> </a:t>
            </a:r>
            <a:r>
              <a:rPr lang="en-US" sz="3200" dirty="0" smtClean="0"/>
              <a:t>Samson returns to Rome</a:t>
            </a:r>
          </a:p>
          <a:p>
            <a:r>
              <a:rPr lang="en-US" sz="3200" dirty="0" smtClean="0"/>
              <a:t>No backlash</a:t>
            </a:r>
          </a:p>
          <a:p>
            <a:r>
              <a:rPr lang="en-US" sz="3200" dirty="0" smtClean="0"/>
              <a:t>Leo X offers to recall and punish if he had exceeded his authority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2796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zwingli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1523 published his 67 </a:t>
            </a:r>
            <a:r>
              <a:rPr lang="en-US" sz="3600" dirty="0" err="1" smtClean="0"/>
              <a:t>Artikel</a:t>
            </a:r>
            <a:endParaRPr lang="en-US" sz="3600" dirty="0" smtClean="0"/>
          </a:p>
          <a:p>
            <a:r>
              <a:rPr lang="en-US" sz="3600" dirty="0" smtClean="0"/>
              <a:t>Defended his theses before the council of Zurich</a:t>
            </a:r>
          </a:p>
          <a:p>
            <a:r>
              <a:rPr lang="en-US" sz="3600" dirty="0" smtClean="0"/>
              <a:t>Focused on scriptural faith</a:t>
            </a:r>
          </a:p>
          <a:p>
            <a:r>
              <a:rPr lang="en-US" sz="3600" dirty="0" smtClean="0"/>
              <a:t>His teachings were accepted in Zurich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92133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Zwingli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Theological positions:</a:t>
            </a:r>
          </a:p>
          <a:p>
            <a:pPr lvl="1"/>
            <a:r>
              <a:rPr lang="en-US" dirty="0" smtClean="0"/>
              <a:t>Rejected the Pope</a:t>
            </a:r>
          </a:p>
          <a:p>
            <a:pPr lvl="1"/>
            <a:r>
              <a:rPr lang="en-US" dirty="0" smtClean="0"/>
              <a:t>Mass as remembrance only</a:t>
            </a:r>
          </a:p>
          <a:p>
            <a:pPr lvl="1"/>
            <a:r>
              <a:rPr lang="en-US" dirty="0" smtClean="0"/>
              <a:t>Rejected intercession of saints</a:t>
            </a:r>
          </a:p>
          <a:p>
            <a:pPr lvl="1"/>
            <a:r>
              <a:rPr lang="en-US" dirty="0" smtClean="0"/>
              <a:t>Rejected good works</a:t>
            </a:r>
          </a:p>
          <a:p>
            <a:pPr lvl="1"/>
            <a:r>
              <a:rPr lang="en-US" dirty="0" smtClean="0"/>
              <a:t>Rejected clerical celibacy</a:t>
            </a:r>
          </a:p>
          <a:p>
            <a:pPr lvl="1"/>
            <a:r>
              <a:rPr lang="en-US" dirty="0" smtClean="0"/>
              <a:t>Rejected excommunication</a:t>
            </a:r>
          </a:p>
          <a:p>
            <a:pPr lvl="1"/>
            <a:r>
              <a:rPr lang="en-US" dirty="0" smtClean="0"/>
              <a:t>Rejected purgatory</a:t>
            </a:r>
          </a:p>
          <a:p>
            <a:pPr lvl="1"/>
            <a:r>
              <a:rPr lang="en-US" dirty="0" smtClean="0"/>
              <a:t>Priestly consecration is not in scripture</a:t>
            </a:r>
          </a:p>
          <a:p>
            <a:pPr lvl="1"/>
            <a:r>
              <a:rPr lang="en-US" dirty="0" smtClean="0"/>
              <a:t>Priests must preach the word of 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176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Zwingli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Zwingli and Luther</a:t>
            </a:r>
          </a:p>
          <a:p>
            <a:pPr lvl="1"/>
            <a:r>
              <a:rPr lang="en-US" sz="2800" dirty="0"/>
              <a:t>Met at the Colloquy of Marburg (1529</a:t>
            </a:r>
            <a:r>
              <a:rPr lang="en-US" sz="2800" dirty="0" smtClean="0"/>
              <a:t>)</a:t>
            </a:r>
            <a:endParaRPr lang="en-US" sz="2800" dirty="0"/>
          </a:p>
          <a:p>
            <a:pPr lvl="1"/>
            <a:r>
              <a:rPr lang="en-US" sz="2800" dirty="0" smtClean="0"/>
              <a:t>Agreed on the condemnation of the Anabaptists</a:t>
            </a:r>
          </a:p>
          <a:p>
            <a:pPr lvl="1"/>
            <a:r>
              <a:rPr lang="en-US" sz="2800" dirty="0" smtClean="0"/>
              <a:t>Agreed on many issues</a:t>
            </a:r>
          </a:p>
          <a:p>
            <a:pPr lvl="1"/>
            <a:r>
              <a:rPr lang="en-US" sz="2800" dirty="0" smtClean="0"/>
              <a:t>Could not find agreement on Eucharist</a:t>
            </a:r>
          </a:p>
          <a:p>
            <a:pPr lvl="1"/>
            <a:r>
              <a:rPr lang="en-US" sz="2800" dirty="0" smtClean="0"/>
              <a:t>Diet of Augsburg no consensus</a:t>
            </a:r>
          </a:p>
          <a:p>
            <a:r>
              <a:rPr lang="en-US" sz="3000" dirty="0" smtClean="0"/>
              <a:t>1531 dies at Second War of </a:t>
            </a:r>
            <a:r>
              <a:rPr lang="en-US" sz="3000" dirty="0" err="1" smtClean="0"/>
              <a:t>Kappel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858730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Calvin</a:t>
            </a:r>
            <a:br>
              <a:rPr lang="en-US" dirty="0" smtClean="0"/>
            </a:br>
            <a:r>
              <a:rPr lang="en-US" dirty="0" smtClean="0"/>
              <a:t>1509-1564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80" y="2015732"/>
            <a:ext cx="5465588" cy="3450613"/>
          </a:xfrm>
        </p:spPr>
        <p:txBody>
          <a:bodyPr>
            <a:noAutofit/>
          </a:bodyPr>
          <a:lstStyle/>
          <a:p>
            <a:r>
              <a:rPr lang="en-US" sz="3200" dirty="0" smtClean="0"/>
              <a:t>Born in </a:t>
            </a:r>
            <a:r>
              <a:rPr lang="en-US" sz="3200" dirty="0" err="1" smtClean="0"/>
              <a:t>Noyon</a:t>
            </a:r>
            <a:r>
              <a:rPr lang="en-US" sz="3200" dirty="0" smtClean="0"/>
              <a:t>, France</a:t>
            </a:r>
          </a:p>
          <a:p>
            <a:r>
              <a:rPr lang="en-US" sz="3200" dirty="0" smtClean="0"/>
              <a:t>Middle class family</a:t>
            </a:r>
          </a:p>
          <a:p>
            <a:r>
              <a:rPr lang="en-US" sz="3200" dirty="0" smtClean="0"/>
              <a:t>Sent to University of Paris in 1523 to be a priest</a:t>
            </a:r>
          </a:p>
          <a:p>
            <a:r>
              <a:rPr lang="en-US" sz="3200" dirty="0" smtClean="0"/>
              <a:t>1528 to 1531 went to Orleans and Bourges for law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0" y="51435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26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Calvin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Exposed to Humanism at university</a:t>
            </a:r>
          </a:p>
          <a:p>
            <a:r>
              <a:rPr lang="en-US" sz="3200" dirty="0" smtClean="0"/>
              <a:t>Influenced by Erasmus</a:t>
            </a:r>
          </a:p>
          <a:p>
            <a:r>
              <a:rPr lang="en-US" sz="3200" dirty="0" smtClean="0"/>
              <a:t>Studied Greek, Hebrew, and Latin</a:t>
            </a:r>
          </a:p>
          <a:p>
            <a:r>
              <a:rPr lang="en-US" sz="3200" dirty="0" smtClean="0"/>
              <a:t>Left Paris in 1533</a:t>
            </a:r>
          </a:p>
          <a:p>
            <a:r>
              <a:rPr lang="en-US" sz="3200" dirty="0" smtClean="0"/>
              <a:t>Settled in Basel, Switzerland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406893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678</TotalTime>
  <Words>713</Words>
  <Application>Microsoft Macintosh PowerPoint</Application>
  <PresentationFormat>Widescreen</PresentationFormat>
  <Paragraphs>160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Gill Sans MT</vt:lpstr>
      <vt:lpstr>Arial</vt:lpstr>
      <vt:lpstr>Gallery</vt:lpstr>
      <vt:lpstr>Reformation survey</vt:lpstr>
      <vt:lpstr>Huldrych Zwingli 1484-1531</vt:lpstr>
      <vt:lpstr>Zwingli</vt:lpstr>
      <vt:lpstr>Zwingli</vt:lpstr>
      <vt:lpstr>zwingli</vt:lpstr>
      <vt:lpstr>Zwingli</vt:lpstr>
      <vt:lpstr>Zwingli</vt:lpstr>
      <vt:lpstr>John Calvin 1509-1564</vt:lpstr>
      <vt:lpstr>Calvin</vt:lpstr>
      <vt:lpstr>Calvin</vt:lpstr>
      <vt:lpstr>Calvin</vt:lpstr>
      <vt:lpstr>Calvin</vt:lpstr>
      <vt:lpstr>Calvin</vt:lpstr>
      <vt:lpstr>Calvin</vt:lpstr>
      <vt:lpstr>Calvinism</vt:lpstr>
      <vt:lpstr>Thomas Cranmer 1489-1556</vt:lpstr>
      <vt:lpstr>Cranmer</vt:lpstr>
      <vt:lpstr>Cranmer</vt:lpstr>
      <vt:lpstr>Cranmer</vt:lpstr>
      <vt:lpstr>Cranmer</vt:lpstr>
      <vt:lpstr>Cranmer</vt:lpstr>
      <vt:lpstr>Cranmer</vt:lpstr>
      <vt:lpstr>John Knox c. 1514 - 1572</vt:lpstr>
      <vt:lpstr>Knox</vt:lpstr>
      <vt:lpstr>Knox</vt:lpstr>
      <vt:lpstr>PowerPoint Presentation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Reformation survey</dc:title>
  <dc:creator>Joshua Carnahan</dc:creator>
  <cp:lastModifiedBy>Joshua Carnahan</cp:lastModifiedBy>
  <cp:revision>19</cp:revision>
  <dcterms:created xsi:type="dcterms:W3CDTF">2017-09-24T04:43:20Z</dcterms:created>
  <dcterms:modified xsi:type="dcterms:W3CDTF">2017-09-24T16:02:15Z</dcterms:modified>
</cp:coreProperties>
</file>